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Calibri"/>
      </a:defRPr>
    </a:lvl1pPr>
    <a:lvl2pPr marL="0" marR="0" indent="2667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Calibri"/>
      </a:defRPr>
    </a:lvl2pPr>
    <a:lvl3pPr marL="0" marR="0" indent="533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Calibri"/>
      </a:defRPr>
    </a:lvl3pPr>
    <a:lvl4pPr marL="0" marR="0" indent="8001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Calibri"/>
      </a:defRPr>
    </a:lvl4pPr>
    <a:lvl5pPr marL="0" marR="0" indent="1066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Calibri"/>
      </a:defRPr>
    </a:lvl5pPr>
    <a:lvl6pPr marL="0" marR="0" indent="13335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Calibri"/>
      </a:defRPr>
    </a:lvl6pPr>
    <a:lvl7pPr marL="0" marR="0" indent="16129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Calibri"/>
      </a:defRPr>
    </a:lvl7pPr>
    <a:lvl8pPr marL="0" marR="0" indent="1879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Calibri"/>
      </a:defRPr>
    </a:lvl8pPr>
    <a:lvl9pPr marL="0" marR="0" indent="21463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FF1F3"/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2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" name="Shape 2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600">
        <a:latin typeface="Lucida Grande"/>
        <a:ea typeface="Lucida Grande"/>
        <a:cs typeface="Lucida Grande"/>
        <a:sym typeface="Lucida Grande"/>
      </a:defRPr>
    </a:lvl1pPr>
    <a:lvl2pPr defTabSz="457200" latinLnBrk="0">
      <a:defRPr sz="1600">
        <a:latin typeface="Lucida Grande"/>
        <a:ea typeface="Lucida Grande"/>
        <a:cs typeface="Lucida Grande"/>
        <a:sym typeface="Lucida Grande"/>
      </a:defRPr>
    </a:lvl2pPr>
    <a:lvl3pPr defTabSz="457200" latinLnBrk="0">
      <a:defRPr sz="1600">
        <a:latin typeface="Lucida Grande"/>
        <a:ea typeface="Lucida Grande"/>
        <a:cs typeface="Lucida Grande"/>
        <a:sym typeface="Lucida Grande"/>
      </a:defRPr>
    </a:lvl3pPr>
    <a:lvl4pPr defTabSz="457200" latinLnBrk="0">
      <a:defRPr sz="1600">
        <a:latin typeface="Lucida Grande"/>
        <a:ea typeface="Lucida Grande"/>
        <a:cs typeface="Lucida Grande"/>
        <a:sym typeface="Lucida Grande"/>
      </a:defRPr>
    </a:lvl4pPr>
    <a:lvl5pPr defTabSz="457200" latinLnBrk="0">
      <a:defRPr sz="1600">
        <a:latin typeface="Lucida Grande"/>
        <a:ea typeface="Lucida Grande"/>
        <a:cs typeface="Lucida Grande"/>
        <a:sym typeface="Lucida Grande"/>
      </a:defRPr>
    </a:lvl5pPr>
    <a:lvl6pPr defTabSz="457200" latinLnBrk="0">
      <a:defRPr sz="1600">
        <a:latin typeface="Lucida Grande"/>
        <a:ea typeface="Lucida Grande"/>
        <a:cs typeface="Lucida Grande"/>
        <a:sym typeface="Lucida Grande"/>
      </a:defRPr>
    </a:lvl6pPr>
    <a:lvl7pPr defTabSz="457200" latinLnBrk="0">
      <a:defRPr sz="1600">
        <a:latin typeface="Lucida Grande"/>
        <a:ea typeface="Lucida Grande"/>
        <a:cs typeface="Lucida Grande"/>
        <a:sym typeface="Lucida Grande"/>
      </a:defRPr>
    </a:lvl7pPr>
    <a:lvl8pPr defTabSz="457200" latinLnBrk="0">
      <a:defRPr sz="1600">
        <a:latin typeface="Lucida Grande"/>
        <a:ea typeface="Lucida Grande"/>
        <a:cs typeface="Lucida Grande"/>
        <a:sym typeface="Lucida Grande"/>
      </a:defRPr>
    </a:lvl8pPr>
    <a:lvl9pPr defTabSz="457200" latinLnBrk="0">
      <a:defRPr sz="16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efault - 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r>
              <a:t>Texte du titre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/>
          <a:lstStyle>
            <a:lvl2pPr marL="457200">
              <a:spcBef>
                <a:spcPts val="600"/>
              </a:spcBef>
              <a:defRPr sz="2800"/>
            </a:lvl2pPr>
            <a:lvl3pPr marL="914400">
              <a:spcBef>
                <a:spcPts val="500"/>
              </a:spcBef>
              <a:defRPr sz="2400"/>
            </a:lvl3pPr>
            <a:lvl4pPr marL="1371600">
              <a:spcBef>
                <a:spcPts val="400"/>
              </a:spcBef>
              <a:defRPr sz="2000"/>
            </a:lvl4pPr>
            <a:lvl5pPr marL="1828800">
              <a:spcBef>
                <a:spcPts val="400"/>
              </a:spcBef>
              <a:defRPr sz="20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8428384" y="6467475"/>
            <a:ext cx="258416" cy="254000"/>
          </a:xfrm>
          <a:prstGeom prst="rect">
            <a:avLst/>
          </a:prstGeom>
          <a:ln w="12700"/>
        </p:spPr>
        <p:txBody>
          <a:bodyPr wrap="none" lIns="38100" tIns="38100" rIns="38100" bIns="38100" anchor="b">
            <a:spAutoFit/>
          </a:bodyPr>
          <a:lstStyle>
            <a:lvl1pPr algn="r">
              <a:buClr>
                <a:srgbClr val="9A9A9A"/>
              </a:buClr>
              <a:defRPr sz="12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Calibri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Calibri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Calibri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Calibri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Calibri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Calibri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Calibri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Calibri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Calibri"/>
        </a:defRPr>
      </a:lvl9pPr>
    </p:titleStyle>
    <p:bodyStyle>
      <a:lvl1pPr marL="0" marR="0" indent="0" algn="ctr" defTabSz="4572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9A9A9A"/>
        </a:buClr>
        <a:buSzTx/>
        <a:buFont typeface="Arial"/>
        <a:buNone/>
        <a:tabLst/>
        <a:defRPr sz="3200" b="0" i="0" u="none" strike="noStrike" cap="none" spc="0" baseline="0">
          <a:ln>
            <a:noFill/>
          </a:ln>
          <a:solidFill>
            <a:srgbClr val="9A9A9A"/>
          </a:solidFill>
          <a:uFill>
            <a:solidFill>
              <a:srgbClr val="9A9A9A"/>
            </a:solidFill>
          </a:uFill>
          <a:latin typeface="+mn-lt"/>
          <a:ea typeface="+mn-ea"/>
          <a:cs typeface="+mn-cs"/>
          <a:sym typeface="Calibri"/>
        </a:defRPr>
      </a:lvl1pPr>
      <a:lvl2pPr marL="0" marR="0" indent="0" algn="ctr" defTabSz="4572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9A9A9A"/>
        </a:buClr>
        <a:buSzTx/>
        <a:buFont typeface="Arial"/>
        <a:buNone/>
        <a:tabLst/>
        <a:defRPr sz="3200" b="0" i="0" u="none" strike="noStrike" cap="none" spc="0" baseline="0">
          <a:ln>
            <a:noFill/>
          </a:ln>
          <a:solidFill>
            <a:srgbClr val="9A9A9A"/>
          </a:solidFill>
          <a:uFill>
            <a:solidFill>
              <a:srgbClr val="9A9A9A"/>
            </a:solidFill>
          </a:uFill>
          <a:latin typeface="+mn-lt"/>
          <a:ea typeface="+mn-ea"/>
          <a:cs typeface="+mn-cs"/>
          <a:sym typeface="Calibri"/>
        </a:defRPr>
      </a:lvl2pPr>
      <a:lvl3pPr marL="0" marR="0" indent="0" algn="ctr" defTabSz="4572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9A9A9A"/>
        </a:buClr>
        <a:buSzTx/>
        <a:buFont typeface="Arial"/>
        <a:buNone/>
        <a:tabLst/>
        <a:defRPr sz="3200" b="0" i="0" u="none" strike="noStrike" cap="none" spc="0" baseline="0">
          <a:ln>
            <a:noFill/>
          </a:ln>
          <a:solidFill>
            <a:srgbClr val="9A9A9A"/>
          </a:solidFill>
          <a:uFill>
            <a:solidFill>
              <a:srgbClr val="9A9A9A"/>
            </a:solidFill>
          </a:uFill>
          <a:latin typeface="+mn-lt"/>
          <a:ea typeface="+mn-ea"/>
          <a:cs typeface="+mn-cs"/>
          <a:sym typeface="Calibri"/>
        </a:defRPr>
      </a:lvl3pPr>
      <a:lvl4pPr marL="0" marR="0" indent="0" algn="ctr" defTabSz="4572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9A9A9A"/>
        </a:buClr>
        <a:buSzTx/>
        <a:buFont typeface="Arial"/>
        <a:buNone/>
        <a:tabLst/>
        <a:defRPr sz="3200" b="0" i="0" u="none" strike="noStrike" cap="none" spc="0" baseline="0">
          <a:ln>
            <a:noFill/>
          </a:ln>
          <a:solidFill>
            <a:srgbClr val="9A9A9A"/>
          </a:solidFill>
          <a:uFill>
            <a:solidFill>
              <a:srgbClr val="9A9A9A"/>
            </a:solidFill>
          </a:uFill>
          <a:latin typeface="+mn-lt"/>
          <a:ea typeface="+mn-ea"/>
          <a:cs typeface="+mn-cs"/>
          <a:sym typeface="Calibri"/>
        </a:defRPr>
      </a:lvl4pPr>
      <a:lvl5pPr marL="0" marR="0" indent="0" algn="ctr" defTabSz="4572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9A9A9A"/>
        </a:buClr>
        <a:buSzTx/>
        <a:buFont typeface="Arial"/>
        <a:buNone/>
        <a:tabLst/>
        <a:defRPr sz="3200" b="0" i="0" u="none" strike="noStrike" cap="none" spc="0" baseline="0">
          <a:ln>
            <a:noFill/>
          </a:ln>
          <a:solidFill>
            <a:srgbClr val="9A9A9A"/>
          </a:solidFill>
          <a:uFill>
            <a:solidFill>
              <a:srgbClr val="9A9A9A"/>
            </a:solidFill>
          </a:uFill>
          <a:latin typeface="+mn-lt"/>
          <a:ea typeface="+mn-ea"/>
          <a:cs typeface="+mn-cs"/>
          <a:sym typeface="Calibri"/>
        </a:defRPr>
      </a:lvl5pPr>
      <a:lvl6pPr marL="0" marR="0" indent="1981200" algn="ctr" defTabSz="4572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9A9A9A"/>
        </a:buClr>
        <a:buSzTx/>
        <a:buFont typeface="Arial"/>
        <a:buNone/>
        <a:tabLst/>
        <a:defRPr sz="3200" b="0" i="0" u="none" strike="noStrike" cap="none" spc="0" baseline="0">
          <a:ln>
            <a:noFill/>
          </a:ln>
          <a:solidFill>
            <a:srgbClr val="9A9A9A"/>
          </a:solidFill>
          <a:uFill>
            <a:solidFill>
              <a:srgbClr val="9A9A9A"/>
            </a:solidFill>
          </a:uFill>
          <a:latin typeface="+mn-lt"/>
          <a:ea typeface="+mn-ea"/>
          <a:cs typeface="+mn-cs"/>
          <a:sym typeface="Calibri"/>
        </a:defRPr>
      </a:lvl6pPr>
      <a:lvl7pPr marL="0" marR="0" indent="2324100" algn="ctr" defTabSz="4572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9A9A9A"/>
        </a:buClr>
        <a:buSzTx/>
        <a:buFont typeface="Arial"/>
        <a:buNone/>
        <a:tabLst/>
        <a:defRPr sz="3200" b="0" i="0" u="none" strike="noStrike" cap="none" spc="0" baseline="0">
          <a:ln>
            <a:noFill/>
          </a:ln>
          <a:solidFill>
            <a:srgbClr val="9A9A9A"/>
          </a:solidFill>
          <a:uFill>
            <a:solidFill>
              <a:srgbClr val="9A9A9A"/>
            </a:solidFill>
          </a:uFill>
          <a:latin typeface="+mn-lt"/>
          <a:ea typeface="+mn-ea"/>
          <a:cs typeface="+mn-cs"/>
          <a:sym typeface="Calibri"/>
        </a:defRPr>
      </a:lvl7pPr>
      <a:lvl8pPr marL="0" marR="0" indent="2667000" algn="ctr" defTabSz="4572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9A9A9A"/>
        </a:buClr>
        <a:buSzTx/>
        <a:buFont typeface="Arial"/>
        <a:buNone/>
        <a:tabLst/>
        <a:defRPr sz="3200" b="0" i="0" u="none" strike="noStrike" cap="none" spc="0" baseline="0">
          <a:ln>
            <a:noFill/>
          </a:ln>
          <a:solidFill>
            <a:srgbClr val="9A9A9A"/>
          </a:solidFill>
          <a:uFill>
            <a:solidFill>
              <a:srgbClr val="9A9A9A"/>
            </a:solidFill>
          </a:uFill>
          <a:latin typeface="+mn-lt"/>
          <a:ea typeface="+mn-ea"/>
          <a:cs typeface="+mn-cs"/>
          <a:sym typeface="Calibri"/>
        </a:defRPr>
      </a:lvl8pPr>
      <a:lvl9pPr marL="0" marR="0" indent="3009900" algn="ctr" defTabSz="4572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9A9A9A"/>
        </a:buClr>
        <a:buSzTx/>
        <a:buFont typeface="Arial"/>
        <a:buNone/>
        <a:tabLst/>
        <a:defRPr sz="3200" b="0" i="0" u="none" strike="noStrike" cap="none" spc="0" baseline="0">
          <a:ln>
            <a:noFill/>
          </a:ln>
          <a:solidFill>
            <a:srgbClr val="9A9A9A"/>
          </a:solidFill>
          <a:uFill>
            <a:solidFill>
              <a:srgbClr val="9A9A9A"/>
            </a:solidFill>
          </a:uFill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>
          <a:srgbClr val="9A9A9A"/>
        </a:buClr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9A9A9A"/>
            </a:solidFill>
          </a:uFill>
          <a:latin typeface="+mn-lt"/>
          <a:ea typeface="+mn-ea"/>
          <a:cs typeface="+mn-cs"/>
          <a:sym typeface="Calibri"/>
        </a:defRPr>
      </a:lvl1pPr>
      <a:lvl2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>
          <a:srgbClr val="9A9A9A"/>
        </a:buClr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9A9A9A"/>
            </a:solidFill>
          </a:uFill>
          <a:latin typeface="+mn-lt"/>
          <a:ea typeface="+mn-ea"/>
          <a:cs typeface="+mn-cs"/>
          <a:sym typeface="Calibri"/>
        </a:defRPr>
      </a:lvl2pPr>
      <a:lvl3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>
          <a:srgbClr val="9A9A9A"/>
        </a:buClr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9A9A9A"/>
            </a:solidFill>
          </a:uFill>
          <a:latin typeface="+mn-lt"/>
          <a:ea typeface="+mn-ea"/>
          <a:cs typeface="+mn-cs"/>
          <a:sym typeface="Calibri"/>
        </a:defRPr>
      </a:lvl3pPr>
      <a:lvl4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>
          <a:srgbClr val="9A9A9A"/>
        </a:buClr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9A9A9A"/>
            </a:solidFill>
          </a:uFill>
          <a:latin typeface="+mn-lt"/>
          <a:ea typeface="+mn-ea"/>
          <a:cs typeface="+mn-cs"/>
          <a:sym typeface="Calibri"/>
        </a:defRPr>
      </a:lvl4pPr>
      <a:lvl5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>
          <a:srgbClr val="9A9A9A"/>
        </a:buClr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9A9A9A"/>
            </a:solidFill>
          </a:uFill>
          <a:latin typeface="+mn-lt"/>
          <a:ea typeface="+mn-ea"/>
          <a:cs typeface="+mn-cs"/>
          <a:sym typeface="Calibri"/>
        </a:defRPr>
      </a:lvl5pPr>
      <a:lvl6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>
          <a:srgbClr val="9A9A9A"/>
        </a:buClr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9A9A9A"/>
            </a:solidFill>
          </a:uFill>
          <a:latin typeface="+mn-lt"/>
          <a:ea typeface="+mn-ea"/>
          <a:cs typeface="+mn-cs"/>
          <a:sym typeface="Calibri"/>
        </a:defRPr>
      </a:lvl6pPr>
      <a:lvl7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>
          <a:srgbClr val="9A9A9A"/>
        </a:buClr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9A9A9A"/>
            </a:solidFill>
          </a:uFill>
          <a:latin typeface="+mn-lt"/>
          <a:ea typeface="+mn-ea"/>
          <a:cs typeface="+mn-cs"/>
          <a:sym typeface="Calibri"/>
        </a:defRPr>
      </a:lvl7pPr>
      <a:lvl8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>
          <a:srgbClr val="9A9A9A"/>
        </a:buClr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9A9A9A"/>
            </a:solidFill>
          </a:uFill>
          <a:latin typeface="+mn-lt"/>
          <a:ea typeface="+mn-ea"/>
          <a:cs typeface="+mn-cs"/>
          <a:sym typeface="Calibri"/>
        </a:defRPr>
      </a:lvl8pPr>
      <a:lvl9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>
          <a:srgbClr val="9A9A9A"/>
        </a:buClr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9A9A9A"/>
            </a:solidFill>
          </a:u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YÉMEN"/>
          <p:cNvSpPr/>
          <p:nvPr/>
        </p:nvSpPr>
        <p:spPr>
          <a:xfrm>
            <a:off x="2141003" y="333122"/>
            <a:ext cx="4470401" cy="1358901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buClrTx/>
              <a:buFont typeface="Helvetica"/>
              <a:defRPr sz="7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YÉMEN</a:t>
            </a:r>
          </a:p>
        </p:txBody>
      </p:sp>
      <p:sp>
        <p:nvSpPr>
          <p:cNvPr id="23" name="UN ENFANT MEURT TOUTES  LES 10 MINUTES SOURCE UNICEF"/>
          <p:cNvSpPr txBox="1">
            <a:spLocks noGrp="1"/>
          </p:cNvSpPr>
          <p:nvPr>
            <p:ph type="ctrTitle"/>
          </p:nvPr>
        </p:nvSpPr>
        <p:spPr>
          <a:xfrm>
            <a:off x="317500" y="1335236"/>
            <a:ext cx="8509000" cy="4187528"/>
          </a:xfrm>
          <a:prstGeom prst="rect">
            <a:avLst/>
          </a:prstGeom>
        </p:spPr>
        <p:txBody>
          <a:bodyPr/>
          <a:lstStyle/>
          <a:p>
            <a:pPr>
              <a:defRPr sz="4500"/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6800" b="1">
                <a:latin typeface="Arial"/>
                <a:ea typeface="Arial"/>
                <a:cs typeface="Arial"/>
                <a:sym typeface="Arial"/>
              </a:rPr>
              <a:t>UN ENFANT MEURT TOUTES</a:t>
            </a:r>
          </a:p>
          <a:p>
            <a:pPr>
              <a:defRPr sz="6800"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 LES 10 MINUTES</a:t>
            </a:r>
            <a:endParaRPr b="1">
              <a:latin typeface="Helvetica"/>
              <a:ea typeface="Helvetica"/>
              <a:cs typeface="Helvetica"/>
              <a:sym typeface="Helvetica"/>
            </a:endParaRPr>
          </a:p>
          <a:p>
            <a:pPr algn="l">
              <a:defRPr sz="4300">
                <a:latin typeface="Arial"/>
                <a:ea typeface="Arial"/>
                <a:cs typeface="Arial"/>
                <a:sym typeface="Arial"/>
              </a:defRPr>
            </a:pPr>
            <a:r>
              <a:rPr sz="1400" b="1"/>
              <a:t>SOURCE UNICEF</a:t>
            </a:r>
            <a:r>
              <a:rPr sz="4500" b="1"/>
              <a:t> </a:t>
            </a:r>
          </a:p>
        </p:txBody>
      </p:sp>
      <p:pic>
        <p:nvPicPr>
          <p:cNvPr id="24" name="image1.jpg" descr="im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184" y="4448928"/>
            <a:ext cx="2637672" cy="2637672"/>
          </a:xfrm>
          <a:prstGeom prst="rect">
            <a:avLst/>
          </a:prstGeom>
          <a:ln w="12700"/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YÉMEN"/>
          <p:cNvSpPr/>
          <p:nvPr/>
        </p:nvSpPr>
        <p:spPr>
          <a:xfrm>
            <a:off x="2336800" y="282322"/>
            <a:ext cx="4470400" cy="1358901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buFont typeface="Helvetica"/>
              <a:defRPr sz="7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YÉMEN</a:t>
            </a:r>
          </a:p>
        </p:txBody>
      </p:sp>
      <p:pic>
        <p:nvPicPr>
          <p:cNvPr id="27" name="image1.jpg" descr="im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184" y="4347328"/>
            <a:ext cx="2637672" cy="2637672"/>
          </a:xfrm>
          <a:prstGeom prst="rect">
            <a:avLst/>
          </a:prstGeom>
          <a:ln w="12700"/>
        </p:spPr>
      </p:pic>
      <p:sp>
        <p:nvSpPr>
          <p:cNvPr id="28" name="36% D’ENFANTS NON PAS ACCÈS À l’ÉCOLE…"/>
          <p:cNvSpPr txBox="1"/>
          <p:nvPr/>
        </p:nvSpPr>
        <p:spPr>
          <a:xfrm>
            <a:off x="-8581" y="1641223"/>
            <a:ext cx="9161162" cy="22262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buClrTx/>
              <a:defRPr sz="6200">
                <a:latin typeface="Arial"/>
                <a:ea typeface="Arial"/>
                <a:cs typeface="Arial"/>
                <a:sym typeface="Arial"/>
              </a:defRPr>
            </a:pPr>
            <a:r>
              <a:rPr b="1" dirty="0"/>
              <a:t>36% D’ENFANTS N</a:t>
            </a:r>
            <a:r>
              <a:rPr lang="fr-FR" b="1" dirty="0"/>
              <a:t>'</a:t>
            </a:r>
            <a:r>
              <a:rPr b="1" dirty="0"/>
              <a:t>ON</a:t>
            </a:r>
            <a:r>
              <a:rPr lang="fr-FR" b="1" dirty="0"/>
              <a:t>T</a:t>
            </a:r>
          </a:p>
          <a:p>
            <a:pPr algn="ctr">
              <a:buClrTx/>
              <a:defRPr sz="6200">
                <a:latin typeface="Arial"/>
                <a:ea typeface="Arial"/>
                <a:cs typeface="Arial"/>
                <a:sym typeface="Arial"/>
              </a:defRPr>
            </a:pPr>
            <a:r>
              <a:rPr b="1" dirty="0"/>
              <a:t> PAS ACCÈS À </a:t>
            </a:r>
            <a:r>
              <a:rPr b="1" dirty="0" err="1"/>
              <a:t>l’ÉCOLE</a:t>
            </a:r>
            <a:endParaRPr b="1" dirty="0"/>
          </a:p>
          <a:p>
            <a:pPr algn="ctr">
              <a:buClrTx/>
              <a:defRPr sz="6300">
                <a:latin typeface="Arial"/>
                <a:ea typeface="Arial"/>
                <a:cs typeface="Arial"/>
                <a:sym typeface="Arial"/>
              </a:defRPr>
            </a:pPr>
            <a:r>
              <a:rPr sz="1400" b="1" dirty="0"/>
              <a:t>SOURCE PNUD, NATION-UNIS AVRIL 2019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8513142" y="6467475"/>
            <a:ext cx="173658" cy="254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31" name="YÉMEN"/>
          <p:cNvSpPr/>
          <p:nvPr/>
        </p:nvSpPr>
        <p:spPr>
          <a:xfrm>
            <a:off x="2336800" y="282322"/>
            <a:ext cx="4470400" cy="1358901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buFont typeface="Helvetica"/>
              <a:defRPr sz="7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YÉMEN</a:t>
            </a:r>
          </a:p>
        </p:txBody>
      </p:sp>
      <p:pic>
        <p:nvPicPr>
          <p:cNvPr id="32" name="image1.jpg" descr="im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184" y="4182228"/>
            <a:ext cx="2637672" cy="2637672"/>
          </a:xfrm>
          <a:prstGeom prst="rect">
            <a:avLst/>
          </a:prstGeom>
          <a:ln w="12700"/>
        </p:spPr>
      </p:pic>
      <p:sp>
        <p:nvSpPr>
          <p:cNvPr id="33" name="233,000 MORTS SOURCE PNUD, NATION-UNIS AVRIL 2019"/>
          <p:cNvSpPr txBox="1">
            <a:spLocks noGrp="1"/>
          </p:cNvSpPr>
          <p:nvPr>
            <p:ph type="ctrTitle"/>
          </p:nvPr>
        </p:nvSpPr>
        <p:spPr>
          <a:xfrm>
            <a:off x="273050" y="1248450"/>
            <a:ext cx="8597900" cy="3841075"/>
          </a:xfrm>
          <a:prstGeom prst="rect">
            <a:avLst/>
          </a:prstGeom>
        </p:spPr>
        <p:txBody>
          <a:bodyPr/>
          <a:lstStyle/>
          <a:p>
            <a:pPr>
              <a:defRPr sz="6300">
                <a:latin typeface="Arial"/>
                <a:ea typeface="Arial"/>
                <a:cs typeface="Arial"/>
                <a:sym typeface="Arial"/>
              </a:defRPr>
            </a:pPr>
            <a:r>
              <a:rPr sz="8300" b="1" dirty="0"/>
              <a:t>233</a:t>
            </a:r>
            <a:r>
              <a:rPr lang="fr-FR" sz="8300" b="1" dirty="0"/>
              <a:t> </a:t>
            </a:r>
            <a:r>
              <a:rPr sz="8300" b="1" dirty="0"/>
              <a:t>000 MORTS</a:t>
            </a:r>
            <a:br>
              <a:rPr b="1" dirty="0"/>
            </a:br>
            <a:r>
              <a:rPr sz="1400" b="1" dirty="0"/>
              <a:t>SOURCE PNUD, NATION-UNIS AVRIL 2019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8513142" y="6467475"/>
            <a:ext cx="173658" cy="254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36" name="YÉMEN"/>
          <p:cNvSpPr/>
          <p:nvPr/>
        </p:nvSpPr>
        <p:spPr>
          <a:xfrm>
            <a:off x="2336800" y="282322"/>
            <a:ext cx="4470400" cy="1358901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buFont typeface="Helvetica"/>
              <a:defRPr sz="7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YÉMEN</a:t>
            </a:r>
          </a:p>
        </p:txBody>
      </p:sp>
      <p:pic>
        <p:nvPicPr>
          <p:cNvPr id="37" name="image1.jpg" descr="im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184" y="4271128"/>
            <a:ext cx="2637672" cy="2637672"/>
          </a:xfrm>
          <a:prstGeom prst="rect">
            <a:avLst/>
          </a:prstGeom>
          <a:ln w="12700"/>
        </p:spPr>
      </p:pic>
      <p:sp>
        <p:nvSpPr>
          <p:cNvPr id="38" name="140,000 ENFANTS MORTS SOURCE PNUD, NATION-UNIS AVRIL 2019"/>
          <p:cNvSpPr txBox="1"/>
          <p:nvPr/>
        </p:nvSpPr>
        <p:spPr>
          <a:xfrm>
            <a:off x="323242" y="2100431"/>
            <a:ext cx="8497518" cy="26571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buClrTx/>
              <a:defRPr sz="6300">
                <a:latin typeface="Arial"/>
                <a:ea typeface="Arial"/>
                <a:cs typeface="Arial"/>
                <a:sym typeface="Arial"/>
              </a:defRPr>
            </a:pPr>
            <a:r>
              <a:rPr sz="7600" b="1" dirty="0"/>
              <a:t>140</a:t>
            </a:r>
            <a:r>
              <a:rPr lang="fr-FR" sz="7600" b="1" dirty="0"/>
              <a:t> </a:t>
            </a:r>
            <a:r>
              <a:rPr sz="7600" b="1" dirty="0"/>
              <a:t>000 ENFANTS</a:t>
            </a:r>
            <a:endParaRPr lang="fr-FR" sz="7600" b="1" dirty="0"/>
          </a:p>
          <a:p>
            <a:pPr algn="ctr">
              <a:buClrTx/>
              <a:defRPr sz="6300">
                <a:latin typeface="Arial"/>
                <a:ea typeface="Arial"/>
                <a:cs typeface="Arial"/>
                <a:sym typeface="Arial"/>
              </a:defRPr>
            </a:pPr>
            <a:r>
              <a:rPr sz="7600" b="1" dirty="0"/>
              <a:t> MORTS</a:t>
            </a:r>
            <a:br>
              <a:rPr sz="7600" b="1" dirty="0"/>
            </a:br>
            <a:r>
              <a:rPr sz="1400" b="1" dirty="0"/>
              <a:t>SOURCE PNUD, NATION-UNIS AVRIL 2019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8513142" y="6467475"/>
            <a:ext cx="173658" cy="254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41" name="YÉMEN"/>
          <p:cNvSpPr/>
          <p:nvPr/>
        </p:nvSpPr>
        <p:spPr>
          <a:xfrm>
            <a:off x="2141003" y="409322"/>
            <a:ext cx="4470401" cy="1358901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buClrTx/>
              <a:buFont typeface="Helvetica"/>
              <a:defRPr sz="7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YÉMEN</a:t>
            </a:r>
          </a:p>
        </p:txBody>
      </p:sp>
      <p:pic>
        <p:nvPicPr>
          <p:cNvPr id="42" name="image1.jpg" descr="im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184" y="4537828"/>
            <a:ext cx="2637672" cy="2637672"/>
          </a:xfrm>
          <a:prstGeom prst="rect">
            <a:avLst/>
          </a:prstGeom>
          <a:ln w="12700"/>
        </p:spPr>
      </p:pic>
      <p:sp>
        <p:nvSpPr>
          <p:cNvPr id="43" name="14% D’ENFANTS ATTEINTS DE MALNUTRION…"/>
          <p:cNvSpPr txBox="1"/>
          <p:nvPr/>
        </p:nvSpPr>
        <p:spPr>
          <a:xfrm>
            <a:off x="686321" y="1677239"/>
            <a:ext cx="7771358" cy="3503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buClrTx/>
              <a:defRPr sz="6900">
                <a:latin typeface="Arial"/>
                <a:ea typeface="Arial"/>
                <a:cs typeface="Arial"/>
                <a:sym typeface="Arial"/>
              </a:defRPr>
            </a:pPr>
            <a:r>
              <a:rPr b="1" dirty="0"/>
              <a:t>14% D’ENFANTS</a:t>
            </a:r>
            <a:endParaRPr lang="fr-FR" b="1" dirty="0"/>
          </a:p>
          <a:p>
            <a:pPr algn="ctr">
              <a:buClrTx/>
              <a:defRPr sz="6900">
                <a:latin typeface="Arial"/>
                <a:ea typeface="Arial"/>
                <a:cs typeface="Arial"/>
                <a:sym typeface="Arial"/>
              </a:defRPr>
            </a:pPr>
            <a:r>
              <a:rPr b="1" dirty="0"/>
              <a:t> ATTEINTS</a:t>
            </a:r>
            <a:endParaRPr lang="fr-FR" b="1" dirty="0"/>
          </a:p>
          <a:p>
            <a:pPr algn="ctr">
              <a:buClrTx/>
              <a:defRPr sz="6900">
                <a:latin typeface="Arial"/>
                <a:ea typeface="Arial"/>
                <a:cs typeface="Arial"/>
                <a:sym typeface="Arial"/>
              </a:defRPr>
            </a:pPr>
            <a:r>
              <a:rPr b="1" dirty="0"/>
              <a:t> DE MALNUTRION</a:t>
            </a:r>
            <a:endParaRPr sz="7600" b="1" dirty="0"/>
          </a:p>
          <a:p>
            <a:pPr algn="ctr">
              <a:buClrTx/>
              <a:defRPr sz="6300">
                <a:latin typeface="Arial"/>
                <a:ea typeface="Arial"/>
                <a:cs typeface="Arial"/>
                <a:sym typeface="Arial"/>
              </a:defRPr>
            </a:pPr>
            <a:r>
              <a:rPr sz="1400" b="1" dirty="0"/>
              <a:t>SOURCE PNUD, NATION-UNIS AVRIL 2019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URGENCE :  FAMINE AU YÉMEN"/>
          <p:cNvSpPr txBox="1">
            <a:spLocks noGrp="1"/>
          </p:cNvSpPr>
          <p:nvPr>
            <p:ph type="ctrTitle"/>
          </p:nvPr>
        </p:nvSpPr>
        <p:spPr>
          <a:xfrm>
            <a:off x="319884" y="1520477"/>
            <a:ext cx="8504232" cy="3538964"/>
          </a:xfrm>
          <a:prstGeom prst="rect">
            <a:avLst/>
          </a:prstGeom>
        </p:spPr>
        <p:txBody>
          <a:bodyPr/>
          <a:lstStyle/>
          <a:p>
            <a:pPr>
              <a:defRPr sz="6800">
                <a:latin typeface="Arial"/>
                <a:ea typeface="Arial"/>
                <a:cs typeface="Arial"/>
                <a:sym typeface="Arial"/>
              </a:defRPr>
            </a:pPr>
            <a:r>
              <a:rPr b="1" dirty="0"/>
              <a:t>URGENCE :</a:t>
            </a:r>
            <a:br>
              <a:rPr b="1" dirty="0"/>
            </a:br>
            <a:r>
              <a:rPr b="1" dirty="0"/>
              <a:t> FAMINE AU YÉMEN</a:t>
            </a:r>
          </a:p>
        </p:txBody>
      </p:sp>
      <p:sp>
        <p:nvSpPr>
          <p:cNvPr id="46" name="YÉMEN"/>
          <p:cNvSpPr/>
          <p:nvPr/>
        </p:nvSpPr>
        <p:spPr>
          <a:xfrm>
            <a:off x="2141003" y="409322"/>
            <a:ext cx="4470401" cy="1358901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buClrTx/>
              <a:buFont typeface="Helvetica"/>
              <a:defRPr sz="7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YÉMEN</a:t>
            </a:r>
          </a:p>
        </p:txBody>
      </p:sp>
      <p:pic>
        <p:nvPicPr>
          <p:cNvPr id="47" name="image1.jpg" descr="im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184" y="4271128"/>
            <a:ext cx="2637672" cy="2637672"/>
          </a:xfrm>
          <a:prstGeom prst="rect">
            <a:avLst/>
          </a:prstGeom>
          <a:ln w="12700"/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US DE 3 MILLIONS  DE DÉPLACÉS"/>
          <p:cNvSpPr txBox="1">
            <a:spLocks noGrp="1"/>
          </p:cNvSpPr>
          <p:nvPr>
            <p:ph type="ctrTitle"/>
          </p:nvPr>
        </p:nvSpPr>
        <p:spPr>
          <a:xfrm>
            <a:off x="469900" y="1074386"/>
            <a:ext cx="8204200" cy="4212779"/>
          </a:xfrm>
          <a:prstGeom prst="rect">
            <a:avLst/>
          </a:prstGeom>
        </p:spPr>
        <p:txBody>
          <a:bodyPr/>
          <a:lstStyle/>
          <a:p>
            <a:pPr>
              <a:defRPr sz="6200">
                <a:latin typeface="Arial"/>
                <a:ea typeface="Arial"/>
                <a:cs typeface="Arial"/>
                <a:sym typeface="Arial"/>
              </a:defRPr>
            </a:pPr>
            <a:r>
              <a:rPr b="1" dirty="0"/>
              <a:t>PLUS DE 3 MILLIONS</a:t>
            </a:r>
          </a:p>
          <a:p>
            <a:pPr>
              <a:defRPr sz="6200"/>
            </a:pPr>
            <a:r>
              <a:rPr b="1" dirty="0">
                <a:latin typeface="Arial"/>
                <a:ea typeface="Arial"/>
                <a:cs typeface="Arial"/>
                <a:sym typeface="Arial"/>
              </a:rPr>
              <a:t> DE DÉPLACÉS</a:t>
            </a:r>
            <a:r>
              <a:rPr b="1" dirty="0">
                <a:latin typeface="Helvetica"/>
                <a:ea typeface="Helvetica"/>
                <a:cs typeface="Helvetica"/>
                <a:sym typeface="Helvetica"/>
              </a:rPr>
              <a:t> </a:t>
            </a:r>
          </a:p>
        </p:txBody>
      </p:sp>
      <p:sp>
        <p:nvSpPr>
          <p:cNvPr id="50" name="YÉMEN"/>
          <p:cNvSpPr/>
          <p:nvPr/>
        </p:nvSpPr>
        <p:spPr>
          <a:xfrm>
            <a:off x="2141003" y="358522"/>
            <a:ext cx="4470401" cy="1358901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buClrTx/>
              <a:buFont typeface="Helvetica"/>
              <a:defRPr sz="7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YÉMEN</a:t>
            </a:r>
          </a:p>
        </p:txBody>
      </p:sp>
      <p:pic>
        <p:nvPicPr>
          <p:cNvPr id="51" name="image1.jpg" descr="im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4610" y="4018120"/>
            <a:ext cx="2674780" cy="2674780"/>
          </a:xfrm>
          <a:prstGeom prst="rect">
            <a:avLst/>
          </a:prstGeom>
          <a:ln w="12700"/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14 MILLIONS DE PERSONNES MENACÉES DE FAMINE"/>
          <p:cNvSpPr txBox="1">
            <a:spLocks noGrp="1"/>
          </p:cNvSpPr>
          <p:nvPr>
            <p:ph type="ctrTitle"/>
          </p:nvPr>
        </p:nvSpPr>
        <p:spPr>
          <a:xfrm>
            <a:off x="368300" y="1012426"/>
            <a:ext cx="8407400" cy="3944148"/>
          </a:xfrm>
          <a:prstGeom prst="rect">
            <a:avLst/>
          </a:prstGeom>
        </p:spPr>
        <p:txBody>
          <a:bodyPr/>
          <a:lstStyle>
            <a:lvl1pPr>
              <a:defRPr sz="57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/>
            </a:pPr>
            <a:r>
              <a:rPr b="1" dirty="0"/>
              <a:t>14 MILLIONS DE PERSONNES MENACÉES DE FAMINE</a:t>
            </a:r>
          </a:p>
        </p:txBody>
      </p:sp>
      <p:sp>
        <p:nvSpPr>
          <p:cNvPr id="54" name="YÉMEN"/>
          <p:cNvSpPr/>
          <p:nvPr/>
        </p:nvSpPr>
        <p:spPr>
          <a:xfrm>
            <a:off x="2141003" y="249897"/>
            <a:ext cx="4470401" cy="1358901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buClrTx/>
              <a:buFont typeface="Helvetica"/>
              <a:defRPr sz="7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YÉMEN</a:t>
            </a:r>
          </a:p>
        </p:txBody>
      </p:sp>
      <p:pic>
        <p:nvPicPr>
          <p:cNvPr id="55" name="image1.jpg" descr="im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184" y="4203667"/>
            <a:ext cx="2637672" cy="2637673"/>
          </a:xfrm>
          <a:prstGeom prst="rect">
            <a:avLst/>
          </a:prstGeom>
          <a:ln w="12700"/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22 MILLIONS DE PERSONNES ONT BESOIN  D’ASSISTANCE HUMANITAIRE SOURCE OCHA"/>
          <p:cNvSpPr txBox="1">
            <a:spLocks noGrp="1"/>
          </p:cNvSpPr>
          <p:nvPr>
            <p:ph type="ctrTitle"/>
          </p:nvPr>
        </p:nvSpPr>
        <p:spPr>
          <a:xfrm>
            <a:off x="304800" y="1009302"/>
            <a:ext cx="8534400" cy="4201122"/>
          </a:xfrm>
          <a:prstGeom prst="rect">
            <a:avLst/>
          </a:prstGeom>
        </p:spPr>
        <p:txBody>
          <a:bodyPr/>
          <a:lstStyle/>
          <a:p>
            <a:pPr>
              <a:defRPr sz="5200"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22 MILLIONS DE PERSONNES ONT BESOIN</a:t>
            </a:r>
            <a:br>
              <a:rPr b="1"/>
            </a:br>
            <a:r>
              <a:rPr b="1"/>
              <a:t> D’ASSISTANCE HUMANITAIRE</a:t>
            </a:r>
          </a:p>
          <a:p>
            <a:pPr algn="l"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SOURCE OCHA</a:t>
            </a:r>
          </a:p>
        </p:txBody>
      </p:sp>
      <p:sp>
        <p:nvSpPr>
          <p:cNvPr id="58" name="YÉMEN"/>
          <p:cNvSpPr/>
          <p:nvPr/>
        </p:nvSpPr>
        <p:spPr>
          <a:xfrm>
            <a:off x="2336800" y="320422"/>
            <a:ext cx="4470400" cy="1358901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buClrTx/>
              <a:buFont typeface="Helvetica"/>
              <a:defRPr sz="7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YÉMEN</a:t>
            </a:r>
          </a:p>
        </p:txBody>
      </p:sp>
      <p:pic>
        <p:nvPicPr>
          <p:cNvPr id="59" name="image1.jpg" descr="im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184" y="4477436"/>
            <a:ext cx="2637672" cy="2637673"/>
          </a:xfrm>
          <a:prstGeom prst="rect">
            <a:avLst/>
          </a:prstGeom>
          <a:ln w="12700"/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UN ENFANT MORT TOUTES LES 10 MINUTES…"/>
          <p:cNvSpPr txBox="1">
            <a:spLocks noGrp="1"/>
          </p:cNvSpPr>
          <p:nvPr>
            <p:ph type="ctrTitle"/>
          </p:nvPr>
        </p:nvSpPr>
        <p:spPr>
          <a:xfrm>
            <a:off x="336550" y="1497557"/>
            <a:ext cx="8470900" cy="3862885"/>
          </a:xfrm>
          <a:prstGeom prst="rect">
            <a:avLst/>
          </a:prstGeom>
        </p:spPr>
        <p:txBody>
          <a:bodyPr/>
          <a:lstStyle/>
          <a:p>
            <a:pPr>
              <a:defRPr sz="7500">
                <a:latin typeface="Arial"/>
                <a:ea typeface="Arial"/>
                <a:cs typeface="Arial"/>
                <a:sym typeface="Arial"/>
              </a:defRPr>
            </a:pPr>
            <a:r>
              <a:rPr b="1" dirty="0"/>
              <a:t>UN ENFANT M</a:t>
            </a:r>
            <a:r>
              <a:rPr lang="fr-FR" b="1" dirty="0"/>
              <a:t>EU</a:t>
            </a:r>
            <a:r>
              <a:rPr b="1" dirty="0"/>
              <a:t>RT TOUTES LES 10 MINUTES </a:t>
            </a:r>
          </a:p>
          <a:p>
            <a:pPr algn="l"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rPr b="1" dirty="0"/>
              <a:t>SOURCE UNICEF</a:t>
            </a:r>
            <a:endParaRPr sz="5900" b="1" dirty="0"/>
          </a:p>
          <a:p>
            <a:pPr algn="l">
              <a:defRPr sz="1400"/>
            </a:pPr>
            <a:endParaRPr b="1" dirty="0">
              <a:latin typeface="Helvetica"/>
              <a:ea typeface="Helvetica"/>
              <a:cs typeface="Helvetica"/>
              <a:sym typeface="Helvetica"/>
            </a:endParaRPr>
          </a:p>
          <a:p>
            <a:pPr>
              <a:defRPr sz="5200"/>
            </a:pPr>
            <a:endParaRPr b="1" dirty="0"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62" name="YÉMEN"/>
          <p:cNvSpPr/>
          <p:nvPr/>
        </p:nvSpPr>
        <p:spPr>
          <a:xfrm>
            <a:off x="2336800" y="-22478"/>
            <a:ext cx="4470400" cy="1358901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buClrTx/>
              <a:buFont typeface="Helvetica"/>
              <a:defRPr sz="7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YÉMEN</a:t>
            </a:r>
          </a:p>
        </p:txBody>
      </p:sp>
      <p:pic>
        <p:nvPicPr>
          <p:cNvPr id="63" name="image1.jpg" descr="im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184" y="4482210"/>
            <a:ext cx="2637672" cy="2637673"/>
          </a:xfrm>
          <a:prstGeom prst="rect">
            <a:avLst/>
          </a:prstGeom>
          <a:ln w="12700"/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US DE 52 000 BLESSÉS    SOURCE OCHA"/>
          <p:cNvSpPr txBox="1">
            <a:spLocks noGrp="1"/>
          </p:cNvSpPr>
          <p:nvPr>
            <p:ph type="ctrTitle"/>
          </p:nvPr>
        </p:nvSpPr>
        <p:spPr>
          <a:xfrm>
            <a:off x="355756" y="1200000"/>
            <a:ext cx="8458201" cy="4156076"/>
          </a:xfrm>
          <a:prstGeom prst="rect">
            <a:avLst/>
          </a:prstGeom>
        </p:spPr>
        <p:txBody>
          <a:bodyPr/>
          <a:lstStyle/>
          <a:p>
            <a:pPr>
              <a:defRPr sz="8600"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PLUS DE 52 000 BLESSÉS</a:t>
            </a:r>
          </a:p>
          <a:p>
            <a:pPr>
              <a:defRPr sz="1400">
                <a:latin typeface="Arial"/>
                <a:ea typeface="Arial"/>
                <a:cs typeface="Arial"/>
                <a:sym typeface="Arial"/>
              </a:defRPr>
            </a:pPr>
            <a:endParaRPr b="1"/>
          </a:p>
          <a:p>
            <a:pPr>
              <a:defRPr sz="1400">
                <a:latin typeface="Arial"/>
                <a:ea typeface="Arial"/>
                <a:cs typeface="Arial"/>
                <a:sym typeface="Arial"/>
              </a:defRPr>
            </a:pPr>
            <a:endParaRPr b="1"/>
          </a:p>
          <a:p>
            <a:pPr>
              <a:defRPr sz="1400">
                <a:latin typeface="Arial"/>
                <a:ea typeface="Arial"/>
                <a:cs typeface="Arial"/>
                <a:sym typeface="Arial"/>
              </a:defRPr>
            </a:pPr>
            <a:endParaRPr b="1"/>
          </a:p>
          <a:p>
            <a:pPr algn="l"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SOURCE OCHA</a:t>
            </a:r>
          </a:p>
        </p:txBody>
      </p:sp>
      <p:sp>
        <p:nvSpPr>
          <p:cNvPr id="66" name="YÉMEN"/>
          <p:cNvSpPr/>
          <p:nvPr/>
        </p:nvSpPr>
        <p:spPr>
          <a:xfrm>
            <a:off x="2078046" y="206122"/>
            <a:ext cx="4470401" cy="1358901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buClrTx/>
              <a:buFont typeface="Helvetica"/>
              <a:defRPr sz="7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YÉMEN</a:t>
            </a:r>
          </a:p>
        </p:txBody>
      </p:sp>
      <p:pic>
        <p:nvPicPr>
          <p:cNvPr id="67" name="image1.jpg" descr="im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6041" y="3902828"/>
            <a:ext cx="2637672" cy="2637672"/>
          </a:xfrm>
          <a:prstGeom prst="rect">
            <a:avLst/>
          </a:prstGeom>
          <a:ln w="12700"/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TOP À L’EMBARGO"/>
          <p:cNvSpPr txBox="1">
            <a:spLocks noGrp="1"/>
          </p:cNvSpPr>
          <p:nvPr>
            <p:ph type="ctrTitle"/>
          </p:nvPr>
        </p:nvSpPr>
        <p:spPr>
          <a:xfrm>
            <a:off x="339008" y="2114299"/>
            <a:ext cx="8623300" cy="3678865"/>
          </a:xfrm>
          <a:prstGeom prst="rect">
            <a:avLst/>
          </a:prstGeom>
        </p:spPr>
        <p:txBody>
          <a:bodyPr/>
          <a:lstStyle/>
          <a:p>
            <a:pPr>
              <a:defRPr sz="3959"/>
            </a:pPr>
            <a:r>
              <a:rPr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0470" b="1" dirty="0">
                <a:latin typeface="Arial"/>
                <a:ea typeface="Arial"/>
                <a:cs typeface="Arial"/>
                <a:sym typeface="Arial"/>
              </a:rPr>
              <a:t>STOP À L’EMBARGO</a:t>
            </a:r>
            <a:br>
              <a:rPr sz="10470" b="1" dirty="0">
                <a:latin typeface="Helvetica"/>
                <a:ea typeface="Helvetica"/>
                <a:cs typeface="Helvetica"/>
                <a:sym typeface="Helvetica"/>
              </a:rPr>
            </a:br>
            <a:endParaRPr sz="10470" b="1" dirty="0"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70" name="YÉMEN"/>
          <p:cNvSpPr/>
          <p:nvPr/>
        </p:nvSpPr>
        <p:spPr>
          <a:xfrm>
            <a:off x="2141281" y="365556"/>
            <a:ext cx="4470401" cy="1358901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buClrTx/>
              <a:buFont typeface="Helvetica"/>
              <a:defRPr sz="7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YÉMEN</a:t>
            </a:r>
          </a:p>
        </p:txBody>
      </p:sp>
      <p:pic>
        <p:nvPicPr>
          <p:cNvPr id="71" name="image1.jpg" descr="im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184" y="4474328"/>
            <a:ext cx="2637672" cy="2637672"/>
          </a:xfrm>
          <a:prstGeom prst="rect">
            <a:avLst/>
          </a:prstGeom>
          <a:ln w="12700"/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OUVERTURE DE L’AÉROPORT DE SANA’A"/>
          <p:cNvSpPr txBox="1">
            <a:spLocks noGrp="1"/>
          </p:cNvSpPr>
          <p:nvPr>
            <p:ph type="ctrTitle"/>
          </p:nvPr>
        </p:nvSpPr>
        <p:spPr>
          <a:xfrm>
            <a:off x="330356" y="1122263"/>
            <a:ext cx="8572501" cy="4080868"/>
          </a:xfrm>
          <a:prstGeom prst="rect">
            <a:avLst/>
          </a:prstGeom>
        </p:spPr>
        <p:txBody>
          <a:bodyPr/>
          <a:lstStyle>
            <a:lvl1pPr>
              <a:defRPr sz="6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/>
            </a:pPr>
            <a:r>
              <a:rPr b="1" dirty="0"/>
              <a:t>OUVERTURE DE L’AÉROPORT DE SANA’A</a:t>
            </a:r>
          </a:p>
        </p:txBody>
      </p:sp>
      <p:sp>
        <p:nvSpPr>
          <p:cNvPr id="74" name="YÉMEN"/>
          <p:cNvSpPr/>
          <p:nvPr/>
        </p:nvSpPr>
        <p:spPr>
          <a:xfrm>
            <a:off x="2336800" y="266170"/>
            <a:ext cx="4470400" cy="1358901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buClrTx/>
              <a:buFont typeface="Helvetica"/>
              <a:defRPr sz="7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YÉMEN</a:t>
            </a:r>
          </a:p>
        </p:txBody>
      </p:sp>
      <p:pic>
        <p:nvPicPr>
          <p:cNvPr id="75" name="image1.jpg" descr="im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7791" y="4463955"/>
            <a:ext cx="2637672" cy="2637672"/>
          </a:xfrm>
          <a:prstGeom prst="rect">
            <a:avLst/>
          </a:prstGeom>
          <a:ln w="12700"/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NON À LA GUERRE"/>
          <p:cNvSpPr txBox="1">
            <a:spLocks noGrp="1"/>
          </p:cNvSpPr>
          <p:nvPr>
            <p:ph type="ctrTitle"/>
          </p:nvPr>
        </p:nvSpPr>
        <p:spPr>
          <a:xfrm>
            <a:off x="260350" y="1638855"/>
            <a:ext cx="8445500" cy="4095304"/>
          </a:xfrm>
          <a:prstGeom prst="rect">
            <a:avLst/>
          </a:prstGeom>
        </p:spPr>
        <p:txBody>
          <a:bodyPr/>
          <a:lstStyle/>
          <a:p>
            <a:pPr>
              <a:defRPr sz="3959">
                <a:latin typeface="Arial"/>
                <a:ea typeface="Arial"/>
                <a:cs typeface="Arial"/>
                <a:sym typeface="Arial"/>
              </a:defRPr>
            </a:pPr>
            <a:r>
              <a:rPr sz="6760" b="1"/>
              <a:t> </a:t>
            </a:r>
            <a:r>
              <a:rPr sz="9860" b="1"/>
              <a:t>NON À LA GUERRE</a:t>
            </a:r>
            <a:br>
              <a:rPr sz="9860" b="1"/>
            </a:br>
            <a:endParaRPr sz="6760" b="1"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78" name="YÉMEN"/>
          <p:cNvSpPr/>
          <p:nvPr/>
        </p:nvSpPr>
        <p:spPr>
          <a:xfrm>
            <a:off x="2336800" y="302056"/>
            <a:ext cx="4470400" cy="1358901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buClrTx/>
              <a:buFont typeface="Helvetica"/>
              <a:defRPr sz="7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YÉMEN</a:t>
            </a:r>
          </a:p>
        </p:txBody>
      </p:sp>
      <p:pic>
        <p:nvPicPr>
          <p:cNvPr id="79" name="image1.jpg" descr="im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184" y="4459613"/>
            <a:ext cx="2637672" cy="2637673"/>
          </a:xfrm>
          <a:prstGeom prst="rect">
            <a:avLst/>
          </a:prstGeom>
          <a:ln w="12700"/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NON AUX VENTES D’ARMES À L’ARABIE SAOUDITE"/>
          <p:cNvSpPr txBox="1">
            <a:spLocks noGrp="1"/>
          </p:cNvSpPr>
          <p:nvPr>
            <p:ph type="ctrTitle"/>
          </p:nvPr>
        </p:nvSpPr>
        <p:spPr>
          <a:xfrm>
            <a:off x="406400" y="1127125"/>
            <a:ext cx="8331200" cy="3798888"/>
          </a:xfrm>
          <a:prstGeom prst="rect">
            <a:avLst/>
          </a:prstGeom>
        </p:spPr>
        <p:txBody>
          <a:bodyPr/>
          <a:lstStyle/>
          <a:p>
            <a:pPr>
              <a:defRPr sz="6360"/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>
                <a:latin typeface="Arial"/>
                <a:ea typeface="Arial"/>
                <a:cs typeface="Arial"/>
                <a:sym typeface="Arial"/>
              </a:rPr>
              <a:t>NON AUX VENTES D’ARMES À L’ARABIE SAOUDITE</a:t>
            </a:r>
          </a:p>
        </p:txBody>
      </p:sp>
      <p:sp>
        <p:nvSpPr>
          <p:cNvPr id="82" name="YÉMEN"/>
          <p:cNvSpPr/>
          <p:nvPr/>
        </p:nvSpPr>
        <p:spPr>
          <a:xfrm>
            <a:off x="2336800" y="276656"/>
            <a:ext cx="4470400" cy="1358901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buClrTx/>
              <a:buFont typeface="Helvetica"/>
              <a:defRPr sz="7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YÉMEN</a:t>
            </a:r>
          </a:p>
        </p:txBody>
      </p:sp>
      <p:pic>
        <p:nvPicPr>
          <p:cNvPr id="83" name="image1.jpg" descr="im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184" y="4448928"/>
            <a:ext cx="2637672" cy="2637672"/>
          </a:xfrm>
          <a:prstGeom prst="rect">
            <a:avLst/>
          </a:prstGeom>
          <a:ln w="12700"/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sp>
        <p:nvSpPr>
          <p:cNvPr id="86" name="YÉMEN"/>
          <p:cNvSpPr/>
          <p:nvPr/>
        </p:nvSpPr>
        <p:spPr>
          <a:xfrm>
            <a:off x="2336800" y="276656"/>
            <a:ext cx="4470400" cy="1358901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buClrTx/>
              <a:buFont typeface="Helvetica"/>
              <a:defRPr sz="7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YÉMEN</a:t>
            </a:r>
          </a:p>
        </p:txBody>
      </p:sp>
      <p:pic>
        <p:nvPicPr>
          <p:cNvPr id="87" name="image1.jpg" descr="im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184" y="4448928"/>
            <a:ext cx="2637672" cy="2637672"/>
          </a:xfrm>
          <a:prstGeom prst="rect">
            <a:avLst/>
          </a:prstGeom>
          <a:ln w="12700"/>
        </p:spPr>
      </p:pic>
      <p:sp>
        <p:nvSpPr>
          <p:cNvPr id="88" name="NON AUX VENTES D’ARMES AUX ÉMIRATS"/>
          <p:cNvSpPr txBox="1">
            <a:spLocks noGrp="1"/>
          </p:cNvSpPr>
          <p:nvPr>
            <p:ph type="ctrTitle"/>
          </p:nvPr>
        </p:nvSpPr>
        <p:spPr>
          <a:xfrm>
            <a:off x="406400" y="1245109"/>
            <a:ext cx="8331200" cy="3798888"/>
          </a:xfrm>
          <a:prstGeom prst="rect">
            <a:avLst/>
          </a:prstGeom>
        </p:spPr>
        <p:txBody>
          <a:bodyPr/>
          <a:lstStyle/>
          <a:p>
            <a:pPr>
              <a:defRPr sz="6360"/>
            </a:pPr>
            <a:r>
              <a:rPr b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7160" b="1" dirty="0">
                <a:latin typeface="Arial"/>
                <a:ea typeface="Arial"/>
                <a:cs typeface="Arial"/>
                <a:sym typeface="Arial"/>
              </a:rPr>
              <a:t>NON AUX VENTES D’ARMES AUX ÉMIRATS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VENTES D’ARMES : RESPECT DE LA RESOLUTION DU PARLEMENT EUROPÉEN  RESOLUTION RC-B8-0151/2016 DU 25 février 2016"/>
          <p:cNvSpPr txBox="1">
            <a:spLocks noGrp="1"/>
          </p:cNvSpPr>
          <p:nvPr>
            <p:ph type="ctrTitle"/>
          </p:nvPr>
        </p:nvSpPr>
        <p:spPr>
          <a:xfrm>
            <a:off x="342900" y="885328"/>
            <a:ext cx="8458200" cy="4311255"/>
          </a:xfrm>
          <a:prstGeom prst="rect">
            <a:avLst/>
          </a:prstGeom>
        </p:spPr>
        <p:txBody>
          <a:bodyPr/>
          <a:lstStyle/>
          <a:p>
            <a:pPr>
              <a:defRPr sz="3959"/>
            </a:pPr>
            <a:r>
              <a:rPr sz="3859" b="1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4460" b="1">
                <a:latin typeface="Arial"/>
                <a:ea typeface="Arial"/>
                <a:cs typeface="Arial"/>
                <a:sym typeface="Arial"/>
              </a:rPr>
              <a:t>VENTES D’ARMES : RESPECT DE LA RESOLUTION DU PARLEMENT EUROPÉEN </a:t>
            </a:r>
            <a:br>
              <a:rPr sz="4460" b="1">
                <a:latin typeface="Arial"/>
                <a:ea typeface="Arial"/>
                <a:cs typeface="Arial"/>
                <a:sym typeface="Arial"/>
              </a:rPr>
            </a:br>
            <a:r>
              <a:rPr sz="1440" b="1">
                <a:latin typeface="Helvetica"/>
                <a:ea typeface="Helvetica"/>
                <a:cs typeface="Helvetica"/>
                <a:sym typeface="Helvetica"/>
              </a:rPr>
              <a:t>RESOLUTION RC-B8-0151/2016 DU 25 février 2016</a:t>
            </a:r>
          </a:p>
        </p:txBody>
      </p:sp>
      <p:sp>
        <p:nvSpPr>
          <p:cNvPr id="91" name="YÉMEN"/>
          <p:cNvSpPr/>
          <p:nvPr/>
        </p:nvSpPr>
        <p:spPr>
          <a:xfrm>
            <a:off x="2256865" y="289356"/>
            <a:ext cx="4470401" cy="1358901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buClrTx/>
              <a:buFont typeface="Helvetica"/>
              <a:defRPr sz="7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YÉMEN</a:t>
            </a:r>
          </a:p>
        </p:txBody>
      </p:sp>
      <p:pic>
        <p:nvPicPr>
          <p:cNvPr id="92" name="image1.jpg" descr="im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184" y="4423528"/>
            <a:ext cx="2637672" cy="2637672"/>
          </a:xfrm>
          <a:prstGeom prst="rect">
            <a:avLst/>
          </a:prstGeom>
          <a:ln w="12700"/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TOP À LA FAMINE"/>
          <p:cNvSpPr txBox="1">
            <a:spLocks noGrp="1"/>
          </p:cNvSpPr>
          <p:nvPr>
            <p:ph type="ctrTitle"/>
          </p:nvPr>
        </p:nvSpPr>
        <p:spPr>
          <a:xfrm>
            <a:off x="260350" y="2164999"/>
            <a:ext cx="8623300" cy="3712027"/>
          </a:xfrm>
          <a:prstGeom prst="rect">
            <a:avLst/>
          </a:prstGeom>
        </p:spPr>
        <p:txBody>
          <a:bodyPr/>
          <a:lstStyle/>
          <a:p>
            <a:pPr>
              <a:defRPr sz="11460"/>
            </a:pPr>
            <a:r>
              <a:rPr b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dirty="0">
                <a:latin typeface="Arial"/>
                <a:ea typeface="Arial"/>
                <a:cs typeface="Arial"/>
                <a:sym typeface="Arial"/>
              </a:rPr>
              <a:t>STOP À LA FAMINE</a:t>
            </a:r>
            <a:br>
              <a:rPr b="1" dirty="0">
                <a:latin typeface="Arial"/>
                <a:ea typeface="Arial"/>
                <a:cs typeface="Arial"/>
                <a:sym typeface="Arial"/>
              </a:rPr>
            </a:br>
            <a:endParaRPr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YÉMEN"/>
          <p:cNvSpPr/>
          <p:nvPr/>
        </p:nvSpPr>
        <p:spPr>
          <a:xfrm>
            <a:off x="2336800" y="23583"/>
            <a:ext cx="4470400" cy="1358901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buClrTx/>
              <a:buFont typeface="Helvetica"/>
              <a:defRPr sz="7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YÉMEN</a:t>
            </a:r>
          </a:p>
        </p:txBody>
      </p:sp>
      <p:pic>
        <p:nvPicPr>
          <p:cNvPr id="96" name="image1.jpg" descr="im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184" y="4475943"/>
            <a:ext cx="2637672" cy="2637673"/>
          </a:xfrm>
          <a:prstGeom prst="rect">
            <a:avLst/>
          </a:prstGeom>
          <a:ln w="12700"/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image1.jpg" descr="im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184" y="4245728"/>
            <a:ext cx="2637672" cy="2637672"/>
          </a:xfrm>
          <a:prstGeom prst="rect">
            <a:avLst/>
          </a:prstGeom>
          <a:ln w="12700"/>
        </p:spPr>
      </p:pic>
      <p:sp>
        <p:nvSpPr>
          <p:cNvPr id="98" name="SOLIDARITÉ AVEC LE YÉMEN"/>
          <p:cNvSpPr txBox="1">
            <a:spLocks noGrp="1"/>
          </p:cNvSpPr>
          <p:nvPr>
            <p:ph type="ctrTitle"/>
          </p:nvPr>
        </p:nvSpPr>
        <p:spPr>
          <a:xfrm>
            <a:off x="260350" y="1193782"/>
            <a:ext cx="8623300" cy="3963046"/>
          </a:xfrm>
          <a:prstGeom prst="rect">
            <a:avLst/>
          </a:prstGeom>
        </p:spPr>
        <p:txBody>
          <a:bodyPr/>
          <a:lstStyle/>
          <a:p>
            <a:pPr>
              <a:defRPr sz="8300">
                <a:latin typeface="Arial"/>
                <a:ea typeface="Arial"/>
                <a:cs typeface="Arial"/>
                <a:sym typeface="Arial"/>
              </a:defRPr>
            </a:pPr>
            <a:r>
              <a:rPr b="1" dirty="0"/>
              <a:t>SOLIDARITÉ AVEC LE YÉMEN</a:t>
            </a:r>
          </a:p>
        </p:txBody>
      </p:sp>
      <p:sp>
        <p:nvSpPr>
          <p:cNvPr id="99" name="YÉMEN"/>
          <p:cNvSpPr/>
          <p:nvPr/>
        </p:nvSpPr>
        <p:spPr>
          <a:xfrm>
            <a:off x="2243146" y="254427"/>
            <a:ext cx="4470401" cy="1358901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buClrTx/>
              <a:buFont typeface="Helvetica"/>
              <a:defRPr sz="7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YÉMEN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LES BOMBES TUENT,…"/>
          <p:cNvSpPr txBox="1">
            <a:spLocks noGrp="1"/>
          </p:cNvSpPr>
          <p:nvPr>
            <p:ph type="ctrTitle"/>
          </p:nvPr>
        </p:nvSpPr>
        <p:spPr>
          <a:xfrm>
            <a:off x="260350" y="989145"/>
            <a:ext cx="8623300" cy="4039693"/>
          </a:xfrm>
          <a:prstGeom prst="rect">
            <a:avLst/>
          </a:prstGeom>
        </p:spPr>
        <p:txBody>
          <a:bodyPr/>
          <a:lstStyle/>
          <a:p>
            <a:pPr>
              <a:defRPr sz="7400"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LES BOMBES TUENT, </a:t>
            </a:r>
          </a:p>
          <a:p>
            <a:pPr>
              <a:defRPr sz="7400"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LA FAMINE AUSSI</a:t>
            </a:r>
          </a:p>
        </p:txBody>
      </p:sp>
      <p:sp>
        <p:nvSpPr>
          <p:cNvPr id="103" name="YÉMEN"/>
          <p:cNvSpPr/>
          <p:nvPr/>
        </p:nvSpPr>
        <p:spPr>
          <a:xfrm>
            <a:off x="2336800" y="9956"/>
            <a:ext cx="4470400" cy="1358901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buClrTx/>
              <a:buFont typeface="Helvetica"/>
              <a:defRPr sz="7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YÉMEN</a:t>
            </a:r>
          </a:p>
        </p:txBody>
      </p:sp>
      <p:pic>
        <p:nvPicPr>
          <p:cNvPr id="104" name="image1.jpg" descr="im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184" y="4527616"/>
            <a:ext cx="2637672" cy="2637673"/>
          </a:xfrm>
          <a:prstGeom prst="rect">
            <a:avLst/>
          </a:prstGeom>
          <a:ln w="12700"/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YÉMEN ASSIÉGÉ, ÇA SUFFIT !"/>
          <p:cNvSpPr txBox="1">
            <a:spLocks noGrp="1"/>
          </p:cNvSpPr>
          <p:nvPr>
            <p:ph type="ctrTitle"/>
          </p:nvPr>
        </p:nvSpPr>
        <p:spPr>
          <a:xfrm>
            <a:off x="260350" y="1168879"/>
            <a:ext cx="8623300" cy="3908029"/>
          </a:xfrm>
          <a:prstGeom prst="rect">
            <a:avLst/>
          </a:prstGeom>
        </p:spPr>
        <p:txBody>
          <a:bodyPr/>
          <a:lstStyle/>
          <a:p>
            <a:pPr>
              <a:defRPr sz="7800"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YÉMEN ASSIÉGÉ, ÇA SUFFIT ! </a:t>
            </a:r>
          </a:p>
        </p:txBody>
      </p:sp>
      <p:sp>
        <p:nvSpPr>
          <p:cNvPr id="107" name="YÉMEN"/>
          <p:cNvSpPr/>
          <p:nvPr/>
        </p:nvSpPr>
        <p:spPr>
          <a:xfrm>
            <a:off x="2336800" y="390956"/>
            <a:ext cx="4470400" cy="1358901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buClrTx/>
              <a:buFont typeface="Helvetica"/>
              <a:defRPr sz="7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YÉMEN</a:t>
            </a:r>
          </a:p>
        </p:txBody>
      </p:sp>
      <p:pic>
        <p:nvPicPr>
          <p:cNvPr id="108" name="image1.jpg" descr="im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184" y="4144128"/>
            <a:ext cx="2637672" cy="2637672"/>
          </a:xfrm>
          <a:prstGeom prst="rect">
            <a:avLst/>
          </a:prstGeom>
          <a:ln w="12700"/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4 ANS DE GUERRE,  ÇA SUFFIT !"/>
          <p:cNvSpPr txBox="1">
            <a:spLocks noGrp="1"/>
          </p:cNvSpPr>
          <p:nvPr>
            <p:ph type="ctrTitle"/>
          </p:nvPr>
        </p:nvSpPr>
        <p:spPr>
          <a:xfrm>
            <a:off x="260350" y="945239"/>
            <a:ext cx="8623300" cy="4311354"/>
          </a:xfrm>
          <a:prstGeom prst="rect">
            <a:avLst/>
          </a:prstGeom>
        </p:spPr>
        <p:txBody>
          <a:bodyPr/>
          <a:lstStyle/>
          <a:p>
            <a:pPr>
              <a:defRPr sz="7700"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4 ANS DE GUERRE,</a:t>
            </a:r>
          </a:p>
          <a:p>
            <a:pPr>
              <a:defRPr sz="7700"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 ÇA SUFFIT !</a:t>
            </a:r>
          </a:p>
        </p:txBody>
      </p:sp>
      <p:sp>
        <p:nvSpPr>
          <p:cNvPr id="111" name="YÉMEN"/>
          <p:cNvSpPr/>
          <p:nvPr/>
        </p:nvSpPr>
        <p:spPr>
          <a:xfrm>
            <a:off x="2336800" y="6032"/>
            <a:ext cx="4470400" cy="1358901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buClrTx/>
              <a:buFont typeface="Helvetica"/>
              <a:defRPr sz="7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YÉMEN</a:t>
            </a:r>
          </a:p>
        </p:txBody>
      </p:sp>
      <p:pic>
        <p:nvPicPr>
          <p:cNvPr id="112" name="image1.jpg" descr="im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184" y="4648788"/>
            <a:ext cx="2637672" cy="2637672"/>
          </a:xfrm>
          <a:prstGeom prst="rect">
            <a:avLst/>
          </a:prstGeom>
          <a:ln w="12700"/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image1.jpg" descr="im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164" y="4220328"/>
            <a:ext cx="2637672" cy="2637672"/>
          </a:xfrm>
          <a:prstGeom prst="rect">
            <a:avLst/>
          </a:prstGeom>
          <a:ln w="12700"/>
        </p:spPr>
      </p:pic>
      <p:sp>
        <p:nvSpPr>
          <p:cNvPr id="114" name="40% DE LA POPULATION VIVENT DANS UNE EXTRME PAUVRETÉ…"/>
          <p:cNvSpPr txBox="1">
            <a:spLocks noGrp="1"/>
          </p:cNvSpPr>
          <p:nvPr>
            <p:ph type="ctrTitle"/>
          </p:nvPr>
        </p:nvSpPr>
        <p:spPr>
          <a:xfrm>
            <a:off x="260350" y="920750"/>
            <a:ext cx="8623300" cy="4157266"/>
          </a:xfrm>
          <a:prstGeom prst="rect">
            <a:avLst/>
          </a:prstGeom>
        </p:spPr>
        <p:txBody>
          <a:bodyPr/>
          <a:lstStyle/>
          <a:p>
            <a:pPr>
              <a:defRPr sz="56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40% DE LA POPULATION VIT DANS UNE EXTRME PAUVRETÉ</a:t>
            </a:r>
          </a:p>
          <a:p>
            <a:pPr>
              <a:defRPr sz="6300">
                <a:latin typeface="Arial"/>
                <a:ea typeface="Arial"/>
                <a:cs typeface="Arial"/>
                <a:sym typeface="Arial"/>
              </a:defRPr>
            </a:pPr>
            <a:r>
              <a:rPr sz="1400" b="1" dirty="0"/>
              <a:t>SOURCE PNUD, NATION-UNIS AVRIL 2019SOURCE PNUD, NATION-UNIS AVRIL 2019</a:t>
            </a:r>
          </a:p>
        </p:txBody>
      </p:sp>
      <p:sp>
        <p:nvSpPr>
          <p:cNvPr id="11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23</a:t>
            </a:fld>
            <a:endParaRPr/>
          </a:p>
        </p:txBody>
      </p:sp>
      <p:sp>
        <p:nvSpPr>
          <p:cNvPr id="116" name="YÉMEN"/>
          <p:cNvSpPr/>
          <p:nvPr/>
        </p:nvSpPr>
        <p:spPr>
          <a:xfrm>
            <a:off x="2407542" y="241300"/>
            <a:ext cx="4328916" cy="1358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defRPr sz="72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YÉMEN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24</a:t>
            </a:fld>
            <a:endParaRPr/>
          </a:p>
        </p:txBody>
      </p:sp>
      <p:sp>
        <p:nvSpPr>
          <p:cNvPr id="120" name="اليمن"/>
          <p:cNvSpPr/>
          <p:nvPr/>
        </p:nvSpPr>
        <p:spPr>
          <a:xfrm>
            <a:off x="2633240" y="165100"/>
            <a:ext cx="3877520" cy="1769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defRPr sz="10800"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>
              <a:defRPr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r>
              <a:rPr>
                <a:latin typeface="Geeza Pro Bold"/>
                <a:ea typeface="Geeza Pro Bold"/>
                <a:cs typeface="Geeza Pro Bold"/>
                <a:sym typeface="Geeza Pro Bold"/>
              </a:rPr>
              <a:t>اليمن</a:t>
            </a:r>
          </a:p>
        </p:txBody>
      </p:sp>
      <p:sp>
        <p:nvSpPr>
          <p:cNvPr id="121" name="كفاية قتل ودمار"/>
          <p:cNvSpPr txBox="1"/>
          <p:nvPr/>
        </p:nvSpPr>
        <p:spPr>
          <a:xfrm>
            <a:off x="260350" y="1416050"/>
            <a:ext cx="8623300" cy="3310335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algn="r" rtl="1">
              <a:buClrTx/>
              <a:defRPr sz="12600"/>
            </a:pPr>
            <a:r>
              <a:rPr sz="10800">
                <a:latin typeface="Geeza Pro Bold"/>
                <a:ea typeface="Geeza Pro Bold"/>
                <a:cs typeface="Geeza Pro Bold"/>
                <a:sym typeface="Geeza Pro Bold"/>
              </a:rPr>
              <a:t>كفاية قتل ودمار</a:t>
            </a:r>
            <a:r>
              <a:t> </a:t>
            </a:r>
          </a:p>
        </p:txBody>
      </p:sp>
      <p:pic>
        <p:nvPicPr>
          <p:cNvPr id="122" name="image1.jpg" descr="im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184" y="4144128"/>
            <a:ext cx="2637672" cy="2637672"/>
          </a:xfrm>
          <a:prstGeom prst="rect">
            <a:avLst/>
          </a:prstGeom>
          <a:ln w="12700"/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image1.jpg" descr="im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184" y="4169528"/>
            <a:ext cx="2637672" cy="2637672"/>
          </a:xfrm>
          <a:prstGeom prst="rect">
            <a:avLst/>
          </a:prstGeom>
          <a:ln w="12700"/>
        </p:spPr>
      </p:pic>
      <p:sp>
        <p:nvSpPr>
          <p:cNvPr id="124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rtl="1">
              <a:defRPr/>
            </a:lvl1pPr>
          </a:lstStyle>
          <a:p>
            <a:fld id="{86CB4B4D-7CA3-9044-876B-883B54F8677D}" type="slidenum">
              <a:t>25</a:t>
            </a:fld>
            <a:endParaRPr/>
          </a:p>
        </p:txBody>
      </p:sp>
      <p:sp>
        <p:nvSpPr>
          <p:cNvPr id="125" name="اليمن"/>
          <p:cNvSpPr/>
          <p:nvPr/>
        </p:nvSpPr>
        <p:spPr>
          <a:xfrm>
            <a:off x="2503909" y="-25400"/>
            <a:ext cx="4136182" cy="1769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defRPr sz="10800"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>
              <a:defRPr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r>
              <a:rPr>
                <a:latin typeface="Geeza Pro Bold"/>
                <a:ea typeface="Geeza Pro Bold"/>
                <a:cs typeface="Geeza Pro Bold"/>
                <a:sym typeface="Geeza Pro Bold"/>
              </a:rPr>
              <a:t>اليمن</a:t>
            </a:r>
          </a:p>
        </p:txBody>
      </p:sp>
      <p:sp>
        <p:nvSpPr>
          <p:cNvPr id="126" name="كفاية حرب"/>
          <p:cNvSpPr txBox="1"/>
          <p:nvPr/>
        </p:nvSpPr>
        <p:spPr>
          <a:xfrm>
            <a:off x="260350" y="1139998"/>
            <a:ext cx="8623300" cy="3663604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algn="r" rtl="1">
              <a:buClrTx/>
              <a:defRPr sz="12600"/>
            </a:pPr>
            <a:r>
              <a:t> </a:t>
            </a:r>
            <a:r>
              <a:rPr sz="17600">
                <a:latin typeface="Geeza Pro Regular"/>
                <a:ea typeface="Geeza Pro Regular"/>
                <a:cs typeface="Geeza Pro Regular"/>
                <a:sym typeface="Geeza Pro Regular"/>
              </a:rPr>
              <a:t>كفاية حرب</a:t>
            </a:r>
            <a:r>
              <a:t> 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rtl="1">
              <a:defRPr/>
            </a:lvl1pPr>
          </a:lstStyle>
          <a:p>
            <a:fld id="{86CB4B4D-7CA3-9044-876B-883B54F8677D}" type="slidenum">
              <a:t>26</a:t>
            </a:fld>
            <a:endParaRPr/>
          </a:p>
        </p:txBody>
      </p:sp>
      <p:pic>
        <p:nvPicPr>
          <p:cNvPr id="130" name="image1.jpg" descr="im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229" y="5065052"/>
            <a:ext cx="1843748" cy="1843748"/>
          </a:xfrm>
          <a:prstGeom prst="rect">
            <a:avLst/>
          </a:prstGeom>
          <a:ln w="12700"/>
        </p:spPr>
      </p:pic>
      <p:sp>
        <p:nvSpPr>
          <p:cNvPr id="131" name="السلام لليمن"/>
          <p:cNvSpPr txBox="1"/>
          <p:nvPr/>
        </p:nvSpPr>
        <p:spPr>
          <a:xfrm>
            <a:off x="260350" y="1427576"/>
            <a:ext cx="8623300" cy="3522068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algn="r" rtl="1">
              <a:buClrTx/>
              <a:defRPr sz="12600"/>
            </a:pPr>
            <a:r>
              <a:rPr sz="15600">
                <a:latin typeface="Geeza Pro Regular"/>
                <a:ea typeface="Geeza Pro Regular"/>
                <a:cs typeface="Geeza Pro Regular"/>
                <a:sym typeface="Geeza Pro Regular"/>
              </a:rPr>
              <a:t>السلام لليمن</a:t>
            </a:r>
            <a:r>
              <a:t> </a:t>
            </a:r>
          </a:p>
        </p:txBody>
      </p:sp>
      <p:sp>
        <p:nvSpPr>
          <p:cNvPr id="132" name="اليمن"/>
          <p:cNvSpPr/>
          <p:nvPr/>
        </p:nvSpPr>
        <p:spPr>
          <a:xfrm>
            <a:off x="2889162" y="152400"/>
            <a:ext cx="3659883" cy="1769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defRPr sz="10800"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>
              <a:defRPr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r>
              <a:rPr>
                <a:latin typeface="Geeza Pro Bold"/>
                <a:ea typeface="Geeza Pro Bold"/>
                <a:cs typeface="Geeza Pro Bold"/>
                <a:sym typeface="Geeza Pro Bold"/>
              </a:rPr>
              <a:t>اليمن</a:t>
            </a:r>
          </a:p>
        </p:txBody>
      </p:sp>
      <p:pic>
        <p:nvPicPr>
          <p:cNvPr id="133" name="image1.jpg" descr="im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0287" y="4309228"/>
            <a:ext cx="2637672" cy="2637672"/>
          </a:xfrm>
          <a:prstGeom prst="rect">
            <a:avLst/>
          </a:prstGeom>
          <a:ln w="12700"/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rtl="1">
              <a:defRPr/>
            </a:lvl1pPr>
          </a:lstStyle>
          <a:p>
            <a:fld id="{86CB4B4D-7CA3-9044-876B-883B54F8677D}" type="slidenum">
              <a:t>27</a:t>
            </a:fld>
            <a:endParaRPr/>
          </a:p>
        </p:txBody>
      </p:sp>
      <p:sp>
        <p:nvSpPr>
          <p:cNvPr id="136" name="اليمن"/>
          <p:cNvSpPr/>
          <p:nvPr/>
        </p:nvSpPr>
        <p:spPr>
          <a:xfrm>
            <a:off x="2889894" y="84304"/>
            <a:ext cx="3364212" cy="1769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defRPr sz="10800"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>
              <a:defRPr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r>
              <a:rPr>
                <a:latin typeface="Geeza Pro Bold"/>
                <a:ea typeface="Geeza Pro Bold"/>
                <a:cs typeface="Geeza Pro Bold"/>
                <a:sym typeface="Geeza Pro Bold"/>
              </a:rPr>
              <a:t>اليمن</a:t>
            </a:r>
          </a:p>
        </p:txBody>
      </p:sp>
      <p:sp>
        <p:nvSpPr>
          <p:cNvPr id="137" name="لا للحصار القاتل"/>
          <p:cNvSpPr txBox="1"/>
          <p:nvPr/>
        </p:nvSpPr>
        <p:spPr>
          <a:xfrm>
            <a:off x="260350" y="1307433"/>
            <a:ext cx="8623300" cy="3605359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algn="r" rtl="1">
              <a:buClrTx/>
              <a:defRPr sz="12600"/>
            </a:pPr>
            <a:r>
              <a:rPr sz="18900">
                <a:latin typeface="Geeza Pro Regular"/>
                <a:ea typeface="Geeza Pro Regular"/>
                <a:cs typeface="Geeza Pro Regular"/>
                <a:sym typeface="Geeza Pro Regular"/>
              </a:rPr>
              <a:t>لا للحصار</a:t>
            </a:r>
            <a:r>
              <a:rPr sz="17800">
                <a:latin typeface="Geeza Pro Regular"/>
                <a:ea typeface="Geeza Pro Regular"/>
                <a:cs typeface="Geeza Pro Regular"/>
                <a:sym typeface="Geeza Pro Regular"/>
              </a:rPr>
              <a:t> </a:t>
            </a:r>
            <a:r>
              <a:rPr sz="11100"/>
              <a:t>القاتل</a:t>
            </a:r>
            <a:r>
              <a:rPr sz="13300"/>
              <a:t> </a:t>
            </a:r>
          </a:p>
        </p:txBody>
      </p:sp>
      <p:pic>
        <p:nvPicPr>
          <p:cNvPr id="138" name="image1.jpg" descr="im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184" y="4118728"/>
            <a:ext cx="2637672" cy="2637672"/>
          </a:xfrm>
          <a:prstGeom prst="rect">
            <a:avLst/>
          </a:prstGeom>
          <a:ln w="12700"/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rtl="1">
              <a:defRPr/>
            </a:lvl1pPr>
          </a:lstStyle>
          <a:p>
            <a:fld id="{86CB4B4D-7CA3-9044-876B-883B54F8677D}" type="slidenum">
              <a:t>28</a:t>
            </a:fld>
            <a:endParaRPr/>
          </a:p>
        </p:txBody>
      </p:sp>
      <p:sp>
        <p:nvSpPr>
          <p:cNvPr id="141" name="YÉMEN"/>
          <p:cNvSpPr/>
          <p:nvPr/>
        </p:nvSpPr>
        <p:spPr>
          <a:xfrm>
            <a:off x="2172146" y="419100"/>
            <a:ext cx="4799708" cy="1511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defRPr sz="80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YÉMEN</a:t>
            </a:r>
          </a:p>
        </p:txBody>
      </p:sp>
      <p:sp>
        <p:nvSpPr>
          <p:cNvPr id="142" name="SALAM FOR YEMEN"/>
          <p:cNvSpPr txBox="1"/>
          <p:nvPr/>
        </p:nvSpPr>
        <p:spPr>
          <a:xfrm>
            <a:off x="198778" y="2420983"/>
            <a:ext cx="8746444" cy="1076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9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SALAM FOR YEMEN</a:t>
            </a:r>
          </a:p>
        </p:txBody>
      </p:sp>
      <p:pic>
        <p:nvPicPr>
          <p:cNvPr id="143" name="image1.jpg" descr="im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184" y="3987800"/>
            <a:ext cx="2637672" cy="2637672"/>
          </a:xfrm>
          <a:prstGeom prst="rect">
            <a:avLst/>
          </a:prstGeom>
          <a:ln w="12700"/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000000"/>
          </a:buClr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000000"/>
          </a:buClr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000000"/>
          </a:buClr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000000"/>
          </a:buClr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270</Words>
  <Application>Microsoft Office PowerPoint</Application>
  <PresentationFormat>Affichage à l'écran (4:3)</PresentationFormat>
  <Paragraphs>84</Paragraphs>
  <Slides>28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36" baseType="lpstr">
      <vt:lpstr>Arial</vt:lpstr>
      <vt:lpstr>Arial Black</vt:lpstr>
      <vt:lpstr>Calibri</vt:lpstr>
      <vt:lpstr>Geeza Pro Bold</vt:lpstr>
      <vt:lpstr>Geeza Pro Regular</vt:lpstr>
      <vt:lpstr>Helvetica</vt:lpstr>
      <vt:lpstr>Lucida Grande</vt:lpstr>
      <vt:lpstr>White</vt:lpstr>
      <vt:lpstr> UN ENFANT MEURT TOUTES  LES 10 MINUTES SOURCE UNICEF </vt:lpstr>
      <vt:lpstr>Présentation PowerPoint</vt:lpstr>
      <vt:lpstr>233 000 MORTS SOURCE PNUD, NATION-UNIS AVRIL 2019</vt:lpstr>
      <vt:lpstr>Présentation PowerPoint</vt:lpstr>
      <vt:lpstr>Présentation PowerPoint</vt:lpstr>
      <vt:lpstr>URGENCE :  FAMINE AU YÉMEN</vt:lpstr>
      <vt:lpstr>PLUS DE 3 MILLIONS  DE DÉPLACÉS </vt:lpstr>
      <vt:lpstr>14 MILLIONS DE PERSONNES MENACÉES DE FAMINE</vt:lpstr>
      <vt:lpstr>22 MILLIONS DE PERSONNES ONT BESOIN  D’ASSISTANCE HUMANITAIRE SOURCE OCHA</vt:lpstr>
      <vt:lpstr>UN ENFANT MEURT TOUTES LES 10 MINUTES  SOURCE UNICEF  </vt:lpstr>
      <vt:lpstr>PLUS DE 52 000 BLESSÉS    SOURCE OCHA</vt:lpstr>
      <vt:lpstr> STOP À L’EMBARGO </vt:lpstr>
      <vt:lpstr>OUVERTURE DE L’AÉROPORT DE SANA’A</vt:lpstr>
      <vt:lpstr> NON À LA GUERRE </vt:lpstr>
      <vt:lpstr> NON AUX VENTES D’ARMES À L’ARABIE SAOUDITE</vt:lpstr>
      <vt:lpstr> NON AUX VENTES D’ARMES AUX ÉMIRATS</vt:lpstr>
      <vt:lpstr> VENTES D’ARMES : RESPECT DE LA RESOLUTION DU PARLEMENT EUROPÉEN  RESOLUTION RC-B8-0151/2016 DU 25 février 2016</vt:lpstr>
      <vt:lpstr> STOP À LA FAMINE </vt:lpstr>
      <vt:lpstr>SOLIDARITÉ AVEC LE YÉMEN</vt:lpstr>
      <vt:lpstr>LES BOMBES TUENT,  LA FAMINE AUSSI</vt:lpstr>
      <vt:lpstr>YÉMEN ASSIÉGÉ, ÇA SUFFIT ! </vt:lpstr>
      <vt:lpstr>4 ANS DE GUERRE,  ÇA SUFFIT !</vt:lpstr>
      <vt:lpstr>40% DE LA POPULATION VIT DANS UNE EXTRME PAUVRETÉ SOURCE PNUD, NATION-UNIS AVRIL 2019SOURCE PNUD, NATION-UNIS AVRIL 2019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UN ENFANT MEURT TOUTES  LES 10 MINUTES SOURCE UNICEF </dc:title>
  <cp:lastModifiedBy>Anne DERIVAZ</cp:lastModifiedBy>
  <cp:revision>1</cp:revision>
  <dcterms:modified xsi:type="dcterms:W3CDTF">2020-03-24T17:45:55Z</dcterms:modified>
</cp:coreProperties>
</file>